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7772400" cy="100584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0" y="2019600"/>
            <a:ext cx="12191400" cy="4105080"/>
          </a:xfrm>
          <a:prstGeom prst="rect">
            <a:avLst/>
          </a:prstGeom>
          <a:gradFill rotWithShape="0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" name="Picture 6"/>
          <p:cNvPicPr/>
          <p:nvPr/>
        </p:nvPicPr>
        <p:blipFill>
          <a:blip r:embed="rId14"/>
          <a:srcRect t="1526" b="-1526"/>
          <a:stretch/>
        </p:blipFill>
        <p:spPr>
          <a:xfrm>
            <a:off x="0" y="6126480"/>
            <a:ext cx="12191400" cy="742320"/>
          </a:xfrm>
          <a:prstGeom prst="rect">
            <a:avLst/>
          </a:prstGeom>
          <a:ln>
            <a:noFill/>
          </a:ln>
        </p:spPr>
      </p:pic>
      <p:sp>
        <p:nvSpPr>
          <p:cNvPr id="2" name="Line 2"/>
          <p:cNvSpPr/>
          <p:nvPr/>
        </p:nvSpPr>
        <p:spPr>
          <a:xfrm>
            <a:off x="0" y="6128280"/>
            <a:ext cx="12191760" cy="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7076160" y="1572480"/>
            <a:ext cx="4863960" cy="246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200" b="1" i="1" strike="noStrike" spc="-1">
                <a:solidFill>
                  <a:srgbClr val="404040"/>
                </a:solidFill>
                <a:latin typeface="Candara"/>
                <a:ea typeface="Calibri"/>
              </a:rPr>
              <a:t>Análisis mundial</a:t>
            </a:r>
            <a:endParaRPr lang="en-US" sz="5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5200" b="1" i="1" strike="noStrike" spc="-1">
                <a:solidFill>
                  <a:srgbClr val="404040"/>
                </a:solidFill>
                <a:latin typeface="Candara"/>
                <a:ea typeface="Calibri"/>
              </a:rPr>
              <a:t>del clima</a:t>
            </a:r>
            <a:endParaRPr lang="en-US" sz="5200" b="0" strike="noStrike" spc="-1">
              <a:latin typeface="Arial"/>
            </a:endParaRPr>
          </a:p>
        </p:txBody>
      </p:sp>
      <p:sp>
        <p:nvSpPr>
          <p:cNvPr id="42" name="Line 2"/>
          <p:cNvSpPr/>
          <p:nvPr/>
        </p:nvSpPr>
        <p:spPr>
          <a:xfrm>
            <a:off x="7262640" y="3530880"/>
            <a:ext cx="4506840" cy="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3" name="CustomShape 3"/>
          <p:cNvSpPr/>
          <p:nvPr/>
        </p:nvSpPr>
        <p:spPr>
          <a:xfrm>
            <a:off x="8861400" y="4738680"/>
            <a:ext cx="296748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Gill Sans MT"/>
                <a:ea typeface="DejaVu Sans"/>
              </a:rPr>
              <a:t>Carlos Castellanos Mateo</a:t>
            </a:r>
            <a:endParaRPr lang="en-US" sz="18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Gill Sans MT"/>
                <a:ea typeface="DejaVu Sans"/>
              </a:rPr>
              <a:t>José Manuel Pinto Lozano</a:t>
            </a:r>
            <a:endParaRPr lang="en-US" sz="18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Gill Sans MT"/>
                <a:ea typeface="DejaVu Sans"/>
              </a:rPr>
              <a:t>Arturo Aguirre Calvo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4" name="Imagen 10"/>
          <p:cNvPicPr/>
          <p:nvPr/>
        </p:nvPicPr>
        <p:blipFill>
          <a:blip r:embed="rId2"/>
          <a:stretch/>
        </p:blipFill>
        <p:spPr>
          <a:xfrm>
            <a:off x="362520" y="1330200"/>
            <a:ext cx="6190920" cy="3869280"/>
          </a:xfrm>
          <a:prstGeom prst="rect">
            <a:avLst/>
          </a:prstGeom>
          <a:ln>
            <a:noFill/>
          </a:ln>
          <a:effectLst>
            <a:outerShdw blurRad="292100" dist="138988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23" name="CustomShape 2"/>
          <p:cNvSpPr/>
          <p:nvPr/>
        </p:nvSpPr>
        <p:spPr>
          <a:xfrm>
            <a:off x="304920" y="3618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i="1" strike="noStrike" spc="-1">
                <a:solidFill>
                  <a:srgbClr val="7D7D7D"/>
                </a:solidFill>
                <a:latin typeface="Candara"/>
                <a:ea typeface="Calibri"/>
              </a:rPr>
              <a:t>SAMPLE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304920" y="146592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i="1" strike="noStrike" spc="-1">
                <a:solidFill>
                  <a:srgbClr val="7D7D7D"/>
                </a:solidFill>
                <a:latin typeface="Candara"/>
                <a:ea typeface="DejaVu Sans"/>
              </a:rPr>
              <a:t>EXPLORE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25" name="CustomShape 4"/>
          <p:cNvSpPr/>
          <p:nvPr/>
        </p:nvSpPr>
        <p:spPr>
          <a:xfrm>
            <a:off x="304920" y="2700000"/>
            <a:ext cx="18547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i="1" strike="noStrike" spc="-1">
                <a:solidFill>
                  <a:srgbClr val="586EA6"/>
                </a:solidFill>
                <a:latin typeface="Candara"/>
                <a:ea typeface="Calibri"/>
              </a:rPr>
              <a:t>MODIFY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26" name="CustomShape 5"/>
          <p:cNvSpPr/>
          <p:nvPr/>
        </p:nvSpPr>
        <p:spPr>
          <a:xfrm>
            <a:off x="304920" y="393372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i="1" strike="noStrike" spc="-1">
                <a:solidFill>
                  <a:srgbClr val="7D7D7D"/>
                </a:solidFill>
                <a:latin typeface="Candara"/>
                <a:ea typeface="DejaVu Sans"/>
              </a:rPr>
              <a:t>MODEL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27" name="CustomShape 6"/>
          <p:cNvSpPr/>
          <p:nvPr/>
        </p:nvSpPr>
        <p:spPr>
          <a:xfrm>
            <a:off x="304920" y="50382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i="1" strike="noStrike" spc="-1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28" name="CustomShape 7"/>
          <p:cNvSpPr/>
          <p:nvPr/>
        </p:nvSpPr>
        <p:spPr>
          <a:xfrm>
            <a:off x="7613100" y="2888100"/>
            <a:ext cx="360" cy="779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29" name="CustomShape 8"/>
          <p:cNvSpPr/>
          <p:nvPr/>
        </p:nvSpPr>
        <p:spPr>
          <a:xfrm>
            <a:off x="2405520" y="1235160"/>
            <a:ext cx="277128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i="1" strike="noStrike" spc="-1">
                <a:solidFill>
                  <a:srgbClr val="586EA6"/>
                </a:solidFill>
                <a:latin typeface="Candara"/>
                <a:ea typeface="DejaVu Sans"/>
              </a:rPr>
              <a:t>Eliminar NA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30" name="Imagen 3"/>
          <p:cNvPicPr/>
          <p:nvPr/>
        </p:nvPicPr>
        <p:blipFill>
          <a:blip r:embed="rId2"/>
          <a:stretch/>
        </p:blipFill>
        <p:spPr>
          <a:xfrm>
            <a:off x="5177520" y="361800"/>
            <a:ext cx="4871880" cy="2165040"/>
          </a:xfrm>
          <a:prstGeom prst="rect">
            <a:avLst/>
          </a:prstGeom>
          <a:ln>
            <a:noFill/>
          </a:ln>
          <a:effectLst>
            <a:outerShdw blurRad="292100" dist="13898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1" name="Imagen 7"/>
          <p:cNvPicPr/>
          <p:nvPr/>
        </p:nvPicPr>
        <p:blipFill>
          <a:blip r:embed="rId3"/>
          <a:stretch/>
        </p:blipFill>
        <p:spPr>
          <a:xfrm>
            <a:off x="3820860" y="4027320"/>
            <a:ext cx="7584480" cy="2468880"/>
          </a:xfrm>
          <a:prstGeom prst="rect">
            <a:avLst/>
          </a:prstGeom>
          <a:ln>
            <a:noFill/>
          </a:ln>
          <a:effectLst>
            <a:outerShdw blurRad="292100" dist="138988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33" name="CustomShape 2"/>
          <p:cNvSpPr/>
          <p:nvPr/>
        </p:nvSpPr>
        <p:spPr>
          <a:xfrm>
            <a:off x="304920" y="3618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i="1" strike="noStrike" spc="-1">
                <a:solidFill>
                  <a:srgbClr val="7D7D7D"/>
                </a:solidFill>
                <a:latin typeface="Candara"/>
                <a:ea typeface="Calibri"/>
              </a:rPr>
              <a:t>SAMPLE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304920" y="146592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i="1" strike="noStrike" spc="-1">
                <a:solidFill>
                  <a:srgbClr val="7D7D7D"/>
                </a:solidFill>
                <a:latin typeface="Candara"/>
                <a:ea typeface="DejaVu Sans"/>
              </a:rPr>
              <a:t>EXPLORE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35" name="CustomShape 4"/>
          <p:cNvSpPr/>
          <p:nvPr/>
        </p:nvSpPr>
        <p:spPr>
          <a:xfrm>
            <a:off x="304920" y="27000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i="1" strike="noStrike" spc="-1">
                <a:solidFill>
                  <a:srgbClr val="7D7D7D"/>
                </a:solidFill>
                <a:latin typeface="Candara"/>
                <a:ea typeface="DejaVu Sans"/>
              </a:rPr>
              <a:t>MODIFY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36" name="CustomShape 5"/>
          <p:cNvSpPr/>
          <p:nvPr/>
        </p:nvSpPr>
        <p:spPr>
          <a:xfrm>
            <a:off x="304920" y="3933720"/>
            <a:ext cx="185472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i="1" strike="noStrike" spc="-1">
                <a:solidFill>
                  <a:srgbClr val="586EA6"/>
                </a:solidFill>
                <a:latin typeface="Candara"/>
                <a:ea typeface="DejaVu Sans"/>
              </a:rPr>
              <a:t>MODEL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37" name="CustomShape 6"/>
          <p:cNvSpPr/>
          <p:nvPr/>
        </p:nvSpPr>
        <p:spPr>
          <a:xfrm>
            <a:off x="304920" y="50382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i="1" strike="noStrike" spc="-1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38" name="Imagen 137"/>
          <p:cNvPicPr/>
          <p:nvPr/>
        </p:nvPicPr>
        <p:blipFill>
          <a:blip r:embed="rId2"/>
          <a:srcRect b="16193"/>
          <a:stretch/>
        </p:blipFill>
        <p:spPr>
          <a:xfrm>
            <a:off x="4846320" y="274320"/>
            <a:ext cx="5760720" cy="2380680"/>
          </a:xfrm>
          <a:prstGeom prst="rect">
            <a:avLst/>
          </a:prstGeom>
          <a:ln>
            <a:noFill/>
          </a:ln>
          <a:effectLst>
            <a:outerShdw dist="101823" dir="2700000">
              <a:srgbClr val="808080"/>
            </a:outerShdw>
          </a:effectLst>
        </p:spPr>
      </p:pic>
      <p:pic>
        <p:nvPicPr>
          <p:cNvPr id="139" name="Imagen 138"/>
          <p:cNvPicPr/>
          <p:nvPr/>
        </p:nvPicPr>
        <p:blipFill>
          <a:blip r:embed="rId3"/>
          <a:srcRect l="6774" b="10844"/>
          <a:stretch/>
        </p:blipFill>
        <p:spPr>
          <a:xfrm>
            <a:off x="4846320" y="3087720"/>
            <a:ext cx="5852160" cy="3404520"/>
          </a:xfrm>
          <a:prstGeom prst="rect">
            <a:avLst/>
          </a:prstGeom>
          <a:ln>
            <a:noFill/>
          </a:ln>
          <a:effectLst>
            <a:outerShdw dist="101823" dir="2700000">
              <a:srgbClr val="808080"/>
            </a:outerShdw>
          </a:effectLst>
        </p:spPr>
      </p:pic>
      <p:sp>
        <p:nvSpPr>
          <p:cNvPr id="140" name="CustomShape 7"/>
          <p:cNvSpPr/>
          <p:nvPr/>
        </p:nvSpPr>
        <p:spPr>
          <a:xfrm>
            <a:off x="2405520" y="1235160"/>
            <a:ext cx="277128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i="1" strike="noStrike" spc="-1">
                <a:solidFill>
                  <a:srgbClr val="586EA6"/>
                </a:solidFill>
                <a:latin typeface="Candara"/>
                <a:ea typeface="DejaVu Sans"/>
              </a:rPr>
              <a:t>Clustering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1" i="1" strike="noStrike" spc="-1">
                <a:solidFill>
                  <a:srgbClr val="586EA6"/>
                </a:solidFill>
                <a:latin typeface="Candara"/>
                <a:ea typeface="DejaVu Sans"/>
              </a:rPr>
              <a:t>jerárquico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41" name="CustomShape 8"/>
          <p:cNvSpPr/>
          <p:nvPr/>
        </p:nvSpPr>
        <p:spPr>
          <a:xfrm>
            <a:off x="2166480" y="4055400"/>
            <a:ext cx="277128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i="1" strike="noStrike" spc="-1">
                <a:solidFill>
                  <a:srgbClr val="586EA6"/>
                </a:solidFill>
                <a:latin typeface="Candara"/>
                <a:ea typeface="DejaVu Sans"/>
              </a:rPr>
              <a:t>5 grupos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43" name="CustomShape 2"/>
          <p:cNvSpPr/>
          <p:nvPr/>
        </p:nvSpPr>
        <p:spPr>
          <a:xfrm>
            <a:off x="304920" y="3618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i="1" strike="noStrike" spc="-1">
                <a:solidFill>
                  <a:srgbClr val="7D7D7D"/>
                </a:solidFill>
                <a:latin typeface="Candara"/>
                <a:ea typeface="Calibri"/>
              </a:rPr>
              <a:t>SAMPLE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44" name="CustomShape 3"/>
          <p:cNvSpPr/>
          <p:nvPr/>
        </p:nvSpPr>
        <p:spPr>
          <a:xfrm>
            <a:off x="304920" y="146592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i="1" strike="noStrike" spc="-1">
                <a:solidFill>
                  <a:srgbClr val="7D7D7D"/>
                </a:solidFill>
                <a:latin typeface="Candara"/>
                <a:ea typeface="DejaVu Sans"/>
              </a:rPr>
              <a:t>EXPLORE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45" name="CustomShape 4"/>
          <p:cNvSpPr/>
          <p:nvPr/>
        </p:nvSpPr>
        <p:spPr>
          <a:xfrm>
            <a:off x="304920" y="27000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i="1" strike="noStrike" spc="-1">
                <a:solidFill>
                  <a:srgbClr val="7D7D7D"/>
                </a:solidFill>
                <a:latin typeface="Candara"/>
                <a:ea typeface="DejaVu Sans"/>
              </a:rPr>
              <a:t>MODIFY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46" name="CustomShape 5"/>
          <p:cNvSpPr/>
          <p:nvPr/>
        </p:nvSpPr>
        <p:spPr>
          <a:xfrm>
            <a:off x="304920" y="3933720"/>
            <a:ext cx="185472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i="1" strike="noStrike" spc="-1">
                <a:solidFill>
                  <a:srgbClr val="586EA6"/>
                </a:solidFill>
                <a:latin typeface="Candara"/>
                <a:ea typeface="DejaVu Sans"/>
              </a:rPr>
              <a:t>MODEL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47" name="CustomShape 6"/>
          <p:cNvSpPr/>
          <p:nvPr/>
        </p:nvSpPr>
        <p:spPr>
          <a:xfrm>
            <a:off x="304920" y="50382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i="1" strike="noStrike" spc="-1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48" name="CustomShape 7"/>
          <p:cNvSpPr/>
          <p:nvPr/>
        </p:nvSpPr>
        <p:spPr>
          <a:xfrm>
            <a:off x="2133000" y="1190160"/>
            <a:ext cx="2771280" cy="8295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i="1" strike="noStrike" spc="-1" dirty="0">
                <a:solidFill>
                  <a:srgbClr val="586EA6"/>
                </a:solidFill>
                <a:latin typeface="Candara"/>
                <a:ea typeface="DejaVu Sans"/>
              </a:rPr>
              <a:t>Datos </a:t>
            </a:r>
          </a:p>
          <a:p>
            <a:pPr algn="ctr">
              <a:lnSpc>
                <a:spcPct val="100000"/>
              </a:lnSpc>
            </a:pPr>
            <a:r>
              <a:rPr lang="en-US" sz="2400" b="1" i="1" strike="noStrike" spc="-1" dirty="0">
                <a:solidFill>
                  <a:srgbClr val="586EA6"/>
                </a:solidFill>
                <a:latin typeface="Candara"/>
                <a:ea typeface="DejaVu Sans"/>
              </a:rPr>
              <a:t>normalizados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149" name="Imagen 148"/>
          <p:cNvPicPr/>
          <p:nvPr/>
        </p:nvPicPr>
        <p:blipFill>
          <a:blip r:embed="rId2"/>
          <a:srcRect l="3765" t="15493" r="3525" b="13393"/>
          <a:stretch/>
        </p:blipFill>
        <p:spPr>
          <a:xfrm>
            <a:off x="4528440" y="274320"/>
            <a:ext cx="7450200" cy="3017520"/>
          </a:xfrm>
          <a:prstGeom prst="rect">
            <a:avLst/>
          </a:prstGeom>
          <a:ln>
            <a:noFill/>
          </a:ln>
          <a:effectLst>
            <a:outerShdw dist="101823" dir="2700000">
              <a:srgbClr val="808080"/>
            </a:outerShdw>
          </a:effectLst>
        </p:spPr>
      </p:pic>
      <p:pic>
        <p:nvPicPr>
          <p:cNvPr id="150" name="Imagen 149"/>
          <p:cNvPicPr/>
          <p:nvPr/>
        </p:nvPicPr>
        <p:blipFill>
          <a:blip r:embed="rId3"/>
          <a:srcRect l="4689" t="17141" r="3775" b="14287"/>
          <a:stretch/>
        </p:blipFill>
        <p:spPr>
          <a:xfrm>
            <a:off x="4572360" y="3657600"/>
            <a:ext cx="7406280" cy="2658600"/>
          </a:xfrm>
          <a:prstGeom prst="rect">
            <a:avLst/>
          </a:prstGeom>
          <a:ln>
            <a:noFill/>
          </a:ln>
          <a:effectLst>
            <a:outerShdw dist="101823" dir="2700000">
              <a:srgbClr val="808080"/>
            </a:outerShdw>
          </a:effectLst>
        </p:spPr>
      </p:pic>
      <p:sp>
        <p:nvSpPr>
          <p:cNvPr id="151" name="CustomShape 8"/>
          <p:cNvSpPr/>
          <p:nvPr/>
        </p:nvSpPr>
        <p:spPr>
          <a:xfrm>
            <a:off x="2159640" y="4116600"/>
            <a:ext cx="277128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i="1" strike="noStrike" spc="-1">
                <a:solidFill>
                  <a:srgbClr val="586EA6"/>
                </a:solidFill>
                <a:latin typeface="Candara"/>
                <a:ea typeface="DejaVu Sans"/>
              </a:rPr>
              <a:t>Por 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1" i="1" strike="noStrike" spc="-1">
                <a:solidFill>
                  <a:srgbClr val="586EA6"/>
                </a:solidFill>
                <a:latin typeface="Candara"/>
                <a:ea typeface="DejaVu Sans"/>
              </a:rPr>
              <a:t>semestres</a:t>
            </a:r>
            <a:endParaRPr lang="en-US" sz="2400" b="0" strike="noStrike" spc="-1">
              <a:latin typeface="Arial"/>
            </a:endParaRPr>
          </a:p>
        </p:txBody>
      </p:sp>
      <p:graphicFrame>
        <p:nvGraphicFramePr>
          <p:cNvPr id="152" name="Table 9"/>
          <p:cNvGraphicFramePr/>
          <p:nvPr/>
        </p:nvGraphicFramePr>
        <p:xfrm>
          <a:off x="5024520" y="3871800"/>
          <a:ext cx="5075640" cy="365760"/>
        </p:xfrm>
        <a:graphic>
          <a:graphicData uri="http://schemas.openxmlformats.org/drawingml/2006/table">
            <a:tbl>
              <a:tblPr/>
              <a:tblGrid>
                <a:gridCol w="126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8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9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280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24.710453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4.334211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6.197171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13.120363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3" name="Table 10"/>
          <p:cNvGraphicFramePr/>
          <p:nvPr/>
        </p:nvGraphicFramePr>
        <p:xfrm>
          <a:off x="5032440" y="504000"/>
          <a:ext cx="5075640" cy="365760"/>
        </p:xfrm>
        <a:graphic>
          <a:graphicData uri="http://schemas.openxmlformats.org/drawingml/2006/table">
            <a:tbl>
              <a:tblPr/>
              <a:tblGrid>
                <a:gridCol w="126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8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9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280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9.412309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5.219713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1.323224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3.105509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55" name="CustomShape 2"/>
          <p:cNvSpPr/>
          <p:nvPr/>
        </p:nvSpPr>
        <p:spPr>
          <a:xfrm>
            <a:off x="304920" y="3618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i="1" strike="noStrike" spc="-1">
                <a:solidFill>
                  <a:srgbClr val="7D7D7D"/>
                </a:solidFill>
                <a:latin typeface="Candara"/>
                <a:ea typeface="Calibri"/>
              </a:rPr>
              <a:t>SAMPLE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304920" y="146592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i="1" strike="noStrike" spc="-1">
                <a:solidFill>
                  <a:srgbClr val="7D7D7D"/>
                </a:solidFill>
                <a:latin typeface="Candara"/>
                <a:ea typeface="DejaVu Sans"/>
              </a:rPr>
              <a:t>EXPLORE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304920" y="27000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i="1" strike="noStrike" spc="-1">
                <a:solidFill>
                  <a:srgbClr val="7D7D7D"/>
                </a:solidFill>
                <a:latin typeface="Candara"/>
                <a:ea typeface="DejaVu Sans"/>
              </a:rPr>
              <a:t>MODIFY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58" name="CustomShape 5"/>
          <p:cNvSpPr/>
          <p:nvPr/>
        </p:nvSpPr>
        <p:spPr>
          <a:xfrm>
            <a:off x="304920" y="393372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i="1" strike="noStrike" spc="-1">
                <a:solidFill>
                  <a:srgbClr val="7D7D7D"/>
                </a:solidFill>
                <a:latin typeface="Candara"/>
                <a:ea typeface="DejaVu Sans"/>
              </a:rPr>
              <a:t>MODEL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59" name="CustomShape 6"/>
          <p:cNvSpPr/>
          <p:nvPr/>
        </p:nvSpPr>
        <p:spPr>
          <a:xfrm>
            <a:off x="304920" y="5038200"/>
            <a:ext cx="18547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i="1" strike="noStrike" spc="-1">
                <a:solidFill>
                  <a:srgbClr val="586EA6"/>
                </a:solidFill>
                <a:latin typeface="Candara"/>
                <a:ea typeface="DejaVu Sans"/>
              </a:rPr>
              <a:t>ASSESS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160" name="Imagen 159"/>
          <p:cNvPicPr/>
          <p:nvPr/>
        </p:nvPicPr>
        <p:blipFill>
          <a:blip r:embed="rId2"/>
          <a:stretch/>
        </p:blipFill>
        <p:spPr>
          <a:xfrm>
            <a:off x="3406047" y="1366200"/>
            <a:ext cx="7599600" cy="3123360"/>
          </a:xfrm>
          <a:prstGeom prst="rect">
            <a:avLst/>
          </a:prstGeom>
          <a:ln>
            <a:noFill/>
          </a:ln>
          <a:effectLst>
            <a:outerShdw dist="101823" dir="2700000">
              <a:srgbClr val="808080"/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Line 1"/>
          <p:cNvSpPr/>
          <p:nvPr/>
        </p:nvSpPr>
        <p:spPr>
          <a:xfrm>
            <a:off x="576720" y="1035000"/>
            <a:ext cx="10899360" cy="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655200" y="317160"/>
            <a:ext cx="37306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i="1" strike="noStrike" spc="-1">
                <a:solidFill>
                  <a:srgbClr val="404040"/>
                </a:solidFill>
                <a:latin typeface="Candara"/>
                <a:ea typeface="Calibri"/>
              </a:rPr>
              <a:t>Preguntas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163" name="Imagen 7"/>
          <p:cNvPicPr/>
          <p:nvPr/>
        </p:nvPicPr>
        <p:blipFill>
          <a:blip r:embed="rId2">
            <a:clrChange>
              <a:clrFrom>
                <a:srgbClr val="34497F"/>
              </a:clrFrom>
              <a:clrTo>
                <a:srgbClr val="34497F">
                  <a:alpha val="0"/>
                </a:srgbClr>
              </a:clrTo>
            </a:clrChange>
          </a:blip>
          <a:stretch/>
        </p:blipFill>
        <p:spPr>
          <a:xfrm>
            <a:off x="4479480" y="1882080"/>
            <a:ext cx="3093480" cy="3093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Line 1"/>
          <p:cNvSpPr/>
          <p:nvPr/>
        </p:nvSpPr>
        <p:spPr>
          <a:xfrm>
            <a:off x="576720" y="1035000"/>
            <a:ext cx="10899360" cy="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6" name="CustomShape 2"/>
          <p:cNvSpPr/>
          <p:nvPr/>
        </p:nvSpPr>
        <p:spPr>
          <a:xfrm>
            <a:off x="646920" y="317160"/>
            <a:ext cx="37306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i="1" strike="noStrike" spc="-1">
                <a:solidFill>
                  <a:srgbClr val="404040"/>
                </a:solidFill>
                <a:latin typeface="Candara"/>
                <a:ea typeface="Calibri"/>
              </a:rPr>
              <a:t>Introducción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47" name="Imagen 1"/>
          <p:cNvPicPr/>
          <p:nvPr/>
        </p:nvPicPr>
        <p:blipFill>
          <a:blip r:embed="rId2"/>
          <a:srcRect l="2922" t="4478" r="2230" b="4340"/>
          <a:stretch/>
        </p:blipFill>
        <p:spPr>
          <a:xfrm>
            <a:off x="304920" y="2986560"/>
            <a:ext cx="5354280" cy="2734200"/>
          </a:xfrm>
          <a:prstGeom prst="rect">
            <a:avLst/>
          </a:prstGeom>
          <a:ln>
            <a:noFill/>
          </a:ln>
          <a:effectLst>
            <a:outerShdw blurRad="292100" dist="13898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8" name="Imagen 2"/>
          <p:cNvPicPr/>
          <p:nvPr/>
        </p:nvPicPr>
        <p:blipFill>
          <a:blip r:embed="rId3"/>
          <a:stretch/>
        </p:blipFill>
        <p:spPr>
          <a:xfrm>
            <a:off x="6095880" y="1493280"/>
            <a:ext cx="5720400" cy="2859840"/>
          </a:xfrm>
          <a:prstGeom prst="rect">
            <a:avLst/>
          </a:prstGeom>
          <a:ln>
            <a:noFill/>
          </a:ln>
          <a:effectLst>
            <a:outerShdw blurRad="292100" dist="138988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9" name="CustomShape 3"/>
          <p:cNvSpPr/>
          <p:nvPr/>
        </p:nvSpPr>
        <p:spPr>
          <a:xfrm>
            <a:off x="7280280" y="4628520"/>
            <a:ext cx="335196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i="1" strike="noStrike" spc="-1">
                <a:solidFill>
                  <a:srgbClr val="586EA6"/>
                </a:solidFill>
                <a:latin typeface="Candara"/>
                <a:ea typeface="DejaVu Sans"/>
              </a:rPr>
              <a:t>Temperatura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50" name="CustomShape 4"/>
          <p:cNvSpPr/>
          <p:nvPr/>
        </p:nvSpPr>
        <p:spPr>
          <a:xfrm>
            <a:off x="1232280" y="2229480"/>
            <a:ext cx="34221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i="1" strike="noStrike" spc="-1">
                <a:solidFill>
                  <a:srgbClr val="586EA6"/>
                </a:solidFill>
                <a:latin typeface="Candara"/>
                <a:ea typeface="DejaVu Sans"/>
              </a:rPr>
              <a:t>Precipitaciones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 1"/>
          <p:cNvSpPr/>
          <p:nvPr/>
        </p:nvSpPr>
        <p:spPr>
          <a:xfrm>
            <a:off x="576720" y="1035000"/>
            <a:ext cx="10899360" cy="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52" name="CustomShape 2"/>
          <p:cNvSpPr/>
          <p:nvPr/>
        </p:nvSpPr>
        <p:spPr>
          <a:xfrm>
            <a:off x="655200" y="317160"/>
            <a:ext cx="37306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i="1" strike="noStrike" spc="-1">
                <a:solidFill>
                  <a:srgbClr val="404040"/>
                </a:solidFill>
                <a:latin typeface="Candara"/>
                <a:ea typeface="Calibri"/>
              </a:rPr>
              <a:t>Metodología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53" name="Imagen 3"/>
          <p:cNvPicPr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340"/>
          <a:stretch/>
        </p:blipFill>
        <p:spPr>
          <a:xfrm>
            <a:off x="2520720" y="1444320"/>
            <a:ext cx="7106040" cy="4426200"/>
          </a:xfrm>
          <a:prstGeom prst="rect">
            <a:avLst/>
          </a:prstGeom>
          <a:ln>
            <a:noFill/>
          </a:ln>
          <a:effectLst>
            <a:outerShdw blurRad="292100" dist="138988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55" name="CustomShape 2"/>
          <p:cNvSpPr/>
          <p:nvPr/>
        </p:nvSpPr>
        <p:spPr>
          <a:xfrm>
            <a:off x="304920" y="361800"/>
            <a:ext cx="18547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i="1" strike="noStrike" spc="-1">
                <a:solidFill>
                  <a:srgbClr val="586EA6"/>
                </a:solidFill>
                <a:latin typeface="Candara"/>
                <a:ea typeface="DejaVu Sans"/>
              </a:rPr>
              <a:t>SAMPLE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56" name="CustomShape 3"/>
          <p:cNvSpPr/>
          <p:nvPr/>
        </p:nvSpPr>
        <p:spPr>
          <a:xfrm>
            <a:off x="304920" y="146592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i="1" strike="noStrike" spc="-1">
                <a:solidFill>
                  <a:srgbClr val="7D7D7D"/>
                </a:solidFill>
                <a:latin typeface="Candara"/>
                <a:ea typeface="DejaVu Sans"/>
              </a:rPr>
              <a:t>EXPLORE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57" name="CustomShape 4"/>
          <p:cNvSpPr/>
          <p:nvPr/>
        </p:nvSpPr>
        <p:spPr>
          <a:xfrm>
            <a:off x="304920" y="27000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i="1" strike="noStrike" spc="-1">
                <a:solidFill>
                  <a:srgbClr val="7D7D7D"/>
                </a:solidFill>
                <a:latin typeface="Candara"/>
                <a:ea typeface="DejaVu Sans"/>
              </a:rPr>
              <a:t>MODIFY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58" name="CustomShape 5"/>
          <p:cNvSpPr/>
          <p:nvPr/>
        </p:nvSpPr>
        <p:spPr>
          <a:xfrm>
            <a:off x="304920" y="393372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i="1" strike="noStrike" spc="-1">
                <a:solidFill>
                  <a:srgbClr val="7D7D7D"/>
                </a:solidFill>
                <a:latin typeface="Candara"/>
                <a:ea typeface="DejaVu Sans"/>
              </a:rPr>
              <a:t>MODEL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59" name="CustomShape 6"/>
          <p:cNvSpPr/>
          <p:nvPr/>
        </p:nvSpPr>
        <p:spPr>
          <a:xfrm>
            <a:off x="304920" y="50382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i="1" strike="noStrike" spc="-1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60" name="Imagen 1"/>
          <p:cNvPicPr/>
          <p:nvPr/>
        </p:nvPicPr>
        <p:blipFill>
          <a:blip r:embed="rId2"/>
          <a:stretch/>
        </p:blipFill>
        <p:spPr>
          <a:xfrm>
            <a:off x="5488560" y="361800"/>
            <a:ext cx="6384240" cy="2917440"/>
          </a:xfrm>
          <a:prstGeom prst="rect">
            <a:avLst/>
          </a:prstGeom>
          <a:ln>
            <a:noFill/>
          </a:ln>
          <a:effectLst>
            <a:outerShdw blurRad="292100" dist="13898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1" name="Imagen 2"/>
          <p:cNvPicPr/>
          <p:nvPr/>
        </p:nvPicPr>
        <p:blipFill>
          <a:blip r:embed="rId3"/>
          <a:stretch/>
        </p:blipFill>
        <p:spPr>
          <a:xfrm>
            <a:off x="2701440" y="2879640"/>
            <a:ext cx="6417360" cy="2971440"/>
          </a:xfrm>
          <a:prstGeom prst="rect">
            <a:avLst/>
          </a:prstGeom>
          <a:ln>
            <a:noFill/>
          </a:ln>
          <a:effectLst>
            <a:outerShdw blurRad="292100" dist="138988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2" name="CustomShape 7"/>
          <p:cNvSpPr/>
          <p:nvPr/>
        </p:nvSpPr>
        <p:spPr>
          <a:xfrm>
            <a:off x="3123360" y="806040"/>
            <a:ext cx="278640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i="1" strike="noStrike" spc="-1" dirty="0">
                <a:solidFill>
                  <a:srgbClr val="586EA6"/>
                </a:solidFill>
                <a:latin typeface="Candara"/>
                <a:ea typeface="DejaVu Sans"/>
              </a:rPr>
              <a:t>tutiempo.net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63" name="CustomShape 8"/>
          <p:cNvSpPr/>
          <p:nvPr/>
        </p:nvSpPr>
        <p:spPr>
          <a:xfrm>
            <a:off x="9490680" y="4607280"/>
            <a:ext cx="2194200" cy="130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i="1" strike="noStrike" spc="-1" dirty="0">
                <a:solidFill>
                  <a:srgbClr val="586EA6"/>
                </a:solidFill>
                <a:latin typeface="Candara"/>
                <a:ea typeface="DejaVu Sans"/>
              </a:rPr>
              <a:t>climateknowledgeportal.worldbank.org</a:t>
            </a:r>
            <a:endParaRPr lang="en-US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Imagen 7"/>
          <p:cNvPicPr/>
          <p:nvPr/>
        </p:nvPicPr>
        <p:blipFill>
          <a:blip r:embed="rId2"/>
          <a:stretch/>
        </p:blipFill>
        <p:spPr>
          <a:xfrm>
            <a:off x="2651040" y="2822760"/>
            <a:ext cx="5807520" cy="2538000"/>
          </a:xfrm>
          <a:prstGeom prst="rect">
            <a:avLst/>
          </a:prstGeom>
          <a:ln>
            <a:noFill/>
          </a:ln>
          <a:effectLst>
            <a:outerShdw blurRad="292100" dist="138988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5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66" name="CustomShape 2"/>
          <p:cNvSpPr/>
          <p:nvPr/>
        </p:nvSpPr>
        <p:spPr>
          <a:xfrm>
            <a:off x="304920" y="361800"/>
            <a:ext cx="18547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i="1" strike="noStrike" spc="-1">
                <a:solidFill>
                  <a:srgbClr val="586EA6"/>
                </a:solidFill>
                <a:latin typeface="Candara"/>
                <a:ea typeface="DejaVu Sans"/>
              </a:rPr>
              <a:t>SAMPLE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67" name="CustomShape 3"/>
          <p:cNvSpPr/>
          <p:nvPr/>
        </p:nvSpPr>
        <p:spPr>
          <a:xfrm>
            <a:off x="304920" y="146592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i="1" strike="noStrike" spc="-1">
                <a:solidFill>
                  <a:srgbClr val="7D7D7D"/>
                </a:solidFill>
                <a:latin typeface="Candara"/>
                <a:ea typeface="DejaVu Sans"/>
              </a:rPr>
              <a:t>EXPLORE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68" name="CustomShape 4"/>
          <p:cNvSpPr/>
          <p:nvPr/>
        </p:nvSpPr>
        <p:spPr>
          <a:xfrm>
            <a:off x="304920" y="27000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i="1" strike="noStrike" spc="-1">
                <a:solidFill>
                  <a:srgbClr val="7D7D7D"/>
                </a:solidFill>
                <a:latin typeface="Candara"/>
                <a:ea typeface="DejaVu Sans"/>
              </a:rPr>
              <a:t>MODIFY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69" name="CustomShape 5"/>
          <p:cNvSpPr/>
          <p:nvPr/>
        </p:nvSpPr>
        <p:spPr>
          <a:xfrm>
            <a:off x="304920" y="393372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i="1" strike="noStrike" spc="-1">
                <a:solidFill>
                  <a:srgbClr val="7D7D7D"/>
                </a:solidFill>
                <a:latin typeface="Candara"/>
                <a:ea typeface="DejaVu Sans"/>
              </a:rPr>
              <a:t>MODEL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70" name="CustomShape 6"/>
          <p:cNvSpPr/>
          <p:nvPr/>
        </p:nvSpPr>
        <p:spPr>
          <a:xfrm>
            <a:off x="304920" y="50382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i="1" strike="noStrike" spc="-1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72" name="Imagen 5"/>
          <p:cNvPicPr/>
          <p:nvPr/>
        </p:nvPicPr>
        <p:blipFill>
          <a:blip r:embed="rId3"/>
          <a:stretch/>
        </p:blipFill>
        <p:spPr>
          <a:xfrm>
            <a:off x="6649560" y="407160"/>
            <a:ext cx="5236920" cy="3756600"/>
          </a:xfrm>
          <a:prstGeom prst="rect">
            <a:avLst/>
          </a:prstGeom>
          <a:ln>
            <a:noFill/>
          </a:ln>
          <a:effectLst>
            <a:outerShdw blurRad="292100" dist="138988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74" name="CustomShape 2"/>
          <p:cNvSpPr/>
          <p:nvPr/>
        </p:nvSpPr>
        <p:spPr>
          <a:xfrm>
            <a:off x="304920" y="3618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i="1" strike="noStrike" spc="-1">
                <a:solidFill>
                  <a:srgbClr val="7D7D7D"/>
                </a:solidFill>
                <a:latin typeface="Candara"/>
                <a:ea typeface="DejaVu Sans"/>
              </a:rPr>
              <a:t>SAMPLE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75" name="CustomShape 3"/>
          <p:cNvSpPr/>
          <p:nvPr/>
        </p:nvSpPr>
        <p:spPr>
          <a:xfrm>
            <a:off x="304920" y="1465920"/>
            <a:ext cx="1854720" cy="1064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i="1" strike="noStrike" spc="-1">
                <a:solidFill>
                  <a:srgbClr val="586EA6"/>
                </a:solidFill>
                <a:latin typeface="Candara"/>
                <a:ea typeface="DejaVu Sans"/>
              </a:rPr>
              <a:t>EXPLORE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76" name="CustomShape 4"/>
          <p:cNvSpPr/>
          <p:nvPr/>
        </p:nvSpPr>
        <p:spPr>
          <a:xfrm>
            <a:off x="304920" y="27000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i="1" strike="noStrike" spc="-1">
                <a:solidFill>
                  <a:srgbClr val="7D7D7D"/>
                </a:solidFill>
                <a:latin typeface="Candara"/>
                <a:ea typeface="DejaVu Sans"/>
              </a:rPr>
              <a:t>MODIFY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77" name="CustomShape 5"/>
          <p:cNvSpPr/>
          <p:nvPr/>
        </p:nvSpPr>
        <p:spPr>
          <a:xfrm>
            <a:off x="304920" y="393372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i="1" strike="noStrike" spc="-1">
                <a:solidFill>
                  <a:srgbClr val="7D7D7D"/>
                </a:solidFill>
                <a:latin typeface="Candara"/>
                <a:ea typeface="DejaVu Sans"/>
              </a:rPr>
              <a:t>MODEL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78" name="CustomShape 6"/>
          <p:cNvSpPr/>
          <p:nvPr/>
        </p:nvSpPr>
        <p:spPr>
          <a:xfrm>
            <a:off x="304920" y="50382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i="1" strike="noStrike" spc="-1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79" name="Imagen 3"/>
          <p:cNvPicPr/>
          <p:nvPr/>
        </p:nvPicPr>
        <p:blipFill>
          <a:blip r:embed="rId2"/>
          <a:stretch/>
        </p:blipFill>
        <p:spPr>
          <a:xfrm>
            <a:off x="7639200" y="361800"/>
            <a:ext cx="4029120" cy="3702600"/>
          </a:xfrm>
          <a:prstGeom prst="rect">
            <a:avLst/>
          </a:prstGeom>
          <a:ln>
            <a:noFill/>
          </a:ln>
        </p:spPr>
      </p:pic>
      <p:pic>
        <p:nvPicPr>
          <p:cNvPr id="80" name="Imagen 5"/>
          <p:cNvPicPr/>
          <p:nvPr/>
        </p:nvPicPr>
        <p:blipFill>
          <a:blip r:embed="rId3"/>
          <a:stretch/>
        </p:blipFill>
        <p:spPr>
          <a:xfrm>
            <a:off x="2751840" y="2158560"/>
            <a:ext cx="4418640" cy="3780000"/>
          </a:xfrm>
          <a:prstGeom prst="rect">
            <a:avLst/>
          </a:prstGeom>
          <a:ln>
            <a:noFill/>
          </a:ln>
        </p:spPr>
      </p:pic>
      <p:sp>
        <p:nvSpPr>
          <p:cNvPr id="81" name="CustomShape 7"/>
          <p:cNvSpPr/>
          <p:nvPr/>
        </p:nvSpPr>
        <p:spPr>
          <a:xfrm>
            <a:off x="2538000" y="2008800"/>
            <a:ext cx="2951640" cy="1381320"/>
          </a:xfrm>
          <a:prstGeom prst="donut">
            <a:avLst>
              <a:gd name="adj" fmla="val 2540"/>
            </a:avLst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82" name="CustomShape 8"/>
          <p:cNvSpPr/>
          <p:nvPr/>
        </p:nvSpPr>
        <p:spPr>
          <a:xfrm>
            <a:off x="3086640" y="147384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i="1" strike="noStrike" spc="-1">
                <a:solidFill>
                  <a:srgbClr val="586EA6"/>
                </a:solidFill>
                <a:latin typeface="Candara"/>
                <a:ea typeface="DejaVu Sans"/>
              </a:rPr>
              <a:t>NA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83" name="CustomShape 9"/>
          <p:cNvSpPr/>
          <p:nvPr/>
        </p:nvSpPr>
        <p:spPr>
          <a:xfrm flipV="1">
            <a:off x="9148680" y="4163760"/>
            <a:ext cx="360" cy="872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84" name="CustomShape 10"/>
          <p:cNvSpPr/>
          <p:nvPr/>
        </p:nvSpPr>
        <p:spPr>
          <a:xfrm>
            <a:off x="7416720" y="299160"/>
            <a:ext cx="3471480" cy="2257560"/>
          </a:xfrm>
          <a:prstGeom prst="frame">
            <a:avLst>
              <a:gd name="adj1" fmla="val 2242"/>
            </a:avLst>
          </a:prstGeom>
          <a:solidFill>
            <a:srgbClr val="53689E"/>
          </a:solidFill>
          <a:ln>
            <a:solidFill>
              <a:srgbClr val="4B5C8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" name="CustomShape 11"/>
          <p:cNvSpPr/>
          <p:nvPr/>
        </p:nvSpPr>
        <p:spPr>
          <a:xfrm>
            <a:off x="7517160" y="5137560"/>
            <a:ext cx="34473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i="1" strike="noStrike" spc="-1">
                <a:solidFill>
                  <a:srgbClr val="586EA6"/>
                </a:solidFill>
                <a:latin typeface="Candara"/>
                <a:ea typeface="DejaVu Sans"/>
              </a:rPr>
              <a:t>Columna innecesaria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87" name="CustomShape 2"/>
          <p:cNvSpPr/>
          <p:nvPr/>
        </p:nvSpPr>
        <p:spPr>
          <a:xfrm>
            <a:off x="304920" y="3618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i="1" strike="noStrike" spc="-1">
                <a:solidFill>
                  <a:srgbClr val="7D7D7D"/>
                </a:solidFill>
                <a:latin typeface="Candara"/>
                <a:ea typeface="DejaVu Sans"/>
              </a:rPr>
              <a:t>SAMPLE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88" name="CustomShape 3"/>
          <p:cNvSpPr/>
          <p:nvPr/>
        </p:nvSpPr>
        <p:spPr>
          <a:xfrm>
            <a:off x="304920" y="1465920"/>
            <a:ext cx="1854720" cy="1064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i="1" strike="noStrike" spc="-1">
                <a:solidFill>
                  <a:srgbClr val="586EA6"/>
                </a:solidFill>
                <a:latin typeface="Candara"/>
                <a:ea typeface="DejaVu Sans"/>
              </a:rPr>
              <a:t>EXPLORE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89" name="CustomShape 4"/>
          <p:cNvSpPr/>
          <p:nvPr/>
        </p:nvSpPr>
        <p:spPr>
          <a:xfrm>
            <a:off x="304920" y="27000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i="1" strike="noStrike" spc="-1">
                <a:solidFill>
                  <a:srgbClr val="7D7D7D"/>
                </a:solidFill>
                <a:latin typeface="Candara"/>
                <a:ea typeface="DejaVu Sans"/>
              </a:rPr>
              <a:t>MODIFY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90" name="CustomShape 5"/>
          <p:cNvSpPr/>
          <p:nvPr/>
        </p:nvSpPr>
        <p:spPr>
          <a:xfrm>
            <a:off x="304920" y="393372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i="1" strike="noStrike" spc="-1">
                <a:solidFill>
                  <a:srgbClr val="7D7D7D"/>
                </a:solidFill>
                <a:latin typeface="Candara"/>
                <a:ea typeface="DejaVu Sans"/>
              </a:rPr>
              <a:t>MODEL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91" name="CustomShape 6"/>
          <p:cNvSpPr/>
          <p:nvPr/>
        </p:nvSpPr>
        <p:spPr>
          <a:xfrm>
            <a:off x="304920" y="50382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i="1" strike="noStrike" spc="-1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92" name="Imagen 13"/>
          <p:cNvPicPr/>
          <p:nvPr/>
        </p:nvPicPr>
        <p:blipFill>
          <a:blip r:embed="rId2"/>
          <a:stretch/>
        </p:blipFill>
        <p:spPr>
          <a:xfrm>
            <a:off x="7627680" y="3913200"/>
            <a:ext cx="4354920" cy="2487600"/>
          </a:xfrm>
          <a:prstGeom prst="rect">
            <a:avLst/>
          </a:prstGeom>
          <a:ln>
            <a:noFill/>
          </a:ln>
          <a:effectLst>
            <a:outerShdw blurRad="292100" dist="13898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3" name="Imagen 3"/>
          <p:cNvPicPr/>
          <p:nvPr/>
        </p:nvPicPr>
        <p:blipFill>
          <a:blip r:embed="rId3"/>
          <a:stretch/>
        </p:blipFill>
        <p:spPr>
          <a:xfrm>
            <a:off x="7589520" y="826200"/>
            <a:ext cx="4393080" cy="990000"/>
          </a:xfrm>
          <a:prstGeom prst="rect">
            <a:avLst/>
          </a:prstGeom>
          <a:ln>
            <a:noFill/>
          </a:ln>
          <a:effectLst>
            <a:outerShdw blurRad="292100" dist="13898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4" name="Imagen 5"/>
          <p:cNvPicPr/>
          <p:nvPr/>
        </p:nvPicPr>
        <p:blipFill>
          <a:blip r:embed="rId4"/>
          <a:stretch/>
        </p:blipFill>
        <p:spPr>
          <a:xfrm>
            <a:off x="2707920" y="830520"/>
            <a:ext cx="4393080" cy="990000"/>
          </a:xfrm>
          <a:prstGeom prst="rect">
            <a:avLst/>
          </a:prstGeom>
          <a:ln>
            <a:noFill/>
          </a:ln>
          <a:effectLst>
            <a:outerShdw blurRad="292100" dist="138988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5" name="CustomShape 7"/>
          <p:cNvSpPr/>
          <p:nvPr/>
        </p:nvSpPr>
        <p:spPr>
          <a:xfrm>
            <a:off x="5956200" y="239400"/>
            <a:ext cx="277128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i="1" strike="noStrike" spc="-1" dirty="0">
                <a:solidFill>
                  <a:srgbClr val="586EA6"/>
                </a:solidFill>
                <a:latin typeface="Candara"/>
                <a:ea typeface="DejaVu Sans"/>
              </a:rPr>
              <a:t>Normalización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96" name="CustomShape 8"/>
          <p:cNvSpPr/>
          <p:nvPr/>
        </p:nvSpPr>
        <p:spPr>
          <a:xfrm>
            <a:off x="5950800" y="2693520"/>
            <a:ext cx="277128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i="1" strike="noStrike" spc="-1">
                <a:solidFill>
                  <a:srgbClr val="586EA6"/>
                </a:solidFill>
                <a:latin typeface="Candara"/>
                <a:ea typeface="DejaVu Sans"/>
              </a:rPr>
              <a:t>Gráficas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97" name="CustomShape 9"/>
          <p:cNvSpPr/>
          <p:nvPr/>
        </p:nvSpPr>
        <p:spPr>
          <a:xfrm>
            <a:off x="8579160" y="3334320"/>
            <a:ext cx="277128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i="1" strike="noStrike" spc="-1">
                <a:solidFill>
                  <a:srgbClr val="586EA6"/>
                </a:solidFill>
                <a:latin typeface="Candara"/>
                <a:ea typeface="DejaVu Sans"/>
              </a:rPr>
              <a:t>Afganistán, 2016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98" name="CustomShape 10"/>
          <p:cNvSpPr/>
          <p:nvPr/>
        </p:nvSpPr>
        <p:spPr>
          <a:xfrm>
            <a:off x="2707920" y="423360"/>
            <a:ext cx="215064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i="1" strike="noStrike" spc="-1">
                <a:solidFill>
                  <a:srgbClr val="586EA6"/>
                </a:solidFill>
                <a:latin typeface="Candara"/>
                <a:ea typeface="DejaVu Sans"/>
              </a:rPr>
              <a:t>Z-score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99" name="CustomShape 11"/>
          <p:cNvSpPr/>
          <p:nvPr/>
        </p:nvSpPr>
        <p:spPr>
          <a:xfrm>
            <a:off x="10195560" y="371160"/>
            <a:ext cx="178704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i="1" strike="noStrike" spc="-1">
                <a:solidFill>
                  <a:srgbClr val="586EA6"/>
                </a:solidFill>
                <a:latin typeface="Candara"/>
                <a:ea typeface="DejaVu Sans"/>
              </a:rPr>
              <a:t>Min-max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00" name="Imagen 20"/>
          <p:cNvPicPr/>
          <p:nvPr/>
        </p:nvPicPr>
        <p:blipFill>
          <a:blip r:embed="rId5"/>
          <a:stretch/>
        </p:blipFill>
        <p:spPr>
          <a:xfrm>
            <a:off x="2746080" y="3913200"/>
            <a:ext cx="4354920" cy="2487600"/>
          </a:xfrm>
          <a:prstGeom prst="rect">
            <a:avLst/>
          </a:prstGeom>
          <a:ln>
            <a:noFill/>
          </a:ln>
          <a:effectLst>
            <a:outerShdw blurRad="292100" dist="138988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1" name="CustomShape 12"/>
          <p:cNvSpPr/>
          <p:nvPr/>
        </p:nvSpPr>
        <p:spPr>
          <a:xfrm>
            <a:off x="3538080" y="3334320"/>
            <a:ext cx="277128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i="1" strike="noStrike" spc="-1">
                <a:solidFill>
                  <a:srgbClr val="586EA6"/>
                </a:solidFill>
                <a:latin typeface="Candara"/>
                <a:ea typeface="DejaVu Sans"/>
              </a:rPr>
              <a:t>Noruega, 2016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03" name="CustomShape 2"/>
          <p:cNvSpPr/>
          <p:nvPr/>
        </p:nvSpPr>
        <p:spPr>
          <a:xfrm>
            <a:off x="304920" y="3618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i="1" strike="noStrike" spc="-1">
                <a:solidFill>
                  <a:srgbClr val="7D7D7D"/>
                </a:solidFill>
                <a:latin typeface="Candara"/>
                <a:ea typeface="Calibri"/>
              </a:rPr>
              <a:t>SAMPLE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04" name="CustomShape 3"/>
          <p:cNvSpPr/>
          <p:nvPr/>
        </p:nvSpPr>
        <p:spPr>
          <a:xfrm>
            <a:off x="304920" y="146592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i="1" strike="noStrike" spc="-1">
                <a:solidFill>
                  <a:srgbClr val="7D7D7D"/>
                </a:solidFill>
                <a:latin typeface="Candara"/>
                <a:ea typeface="DejaVu Sans"/>
              </a:rPr>
              <a:t>EXPLORE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05" name="CustomShape 4"/>
          <p:cNvSpPr/>
          <p:nvPr/>
        </p:nvSpPr>
        <p:spPr>
          <a:xfrm>
            <a:off x="304920" y="2700000"/>
            <a:ext cx="18547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i="1" strike="noStrike" spc="-1">
                <a:solidFill>
                  <a:srgbClr val="586EA6"/>
                </a:solidFill>
                <a:latin typeface="Candara"/>
                <a:ea typeface="Calibri"/>
              </a:rPr>
              <a:t>MODIFY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06" name="CustomShape 5"/>
          <p:cNvSpPr/>
          <p:nvPr/>
        </p:nvSpPr>
        <p:spPr>
          <a:xfrm>
            <a:off x="304920" y="393372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i="1" strike="noStrike" spc="-1">
                <a:solidFill>
                  <a:srgbClr val="7D7D7D"/>
                </a:solidFill>
                <a:latin typeface="Candara"/>
                <a:ea typeface="DejaVu Sans"/>
              </a:rPr>
              <a:t>MODEL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07" name="CustomShape 6"/>
          <p:cNvSpPr/>
          <p:nvPr/>
        </p:nvSpPr>
        <p:spPr>
          <a:xfrm>
            <a:off x="304920" y="50382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i="1" strike="noStrike" spc="-1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08" name="Imagen 2"/>
          <p:cNvPicPr/>
          <p:nvPr/>
        </p:nvPicPr>
        <p:blipFill>
          <a:blip r:embed="rId2"/>
          <a:srcRect b="67112"/>
          <a:stretch/>
        </p:blipFill>
        <p:spPr>
          <a:xfrm>
            <a:off x="2732400" y="1261080"/>
            <a:ext cx="9154080" cy="1845000"/>
          </a:xfrm>
          <a:prstGeom prst="rect">
            <a:avLst/>
          </a:prstGeom>
          <a:ln>
            <a:noFill/>
          </a:ln>
          <a:effectLst>
            <a:outerShdw blurRad="292100" dist="138988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9" name="CustomShape 7"/>
          <p:cNvSpPr/>
          <p:nvPr/>
        </p:nvSpPr>
        <p:spPr>
          <a:xfrm>
            <a:off x="7309800" y="3429000"/>
            <a:ext cx="360" cy="779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pic>
        <p:nvPicPr>
          <p:cNvPr id="110" name="Imagen 7"/>
          <p:cNvPicPr/>
          <p:nvPr/>
        </p:nvPicPr>
        <p:blipFill>
          <a:blip r:embed="rId3"/>
          <a:stretch/>
        </p:blipFill>
        <p:spPr>
          <a:xfrm>
            <a:off x="3437280" y="4632840"/>
            <a:ext cx="7744320" cy="1733040"/>
          </a:xfrm>
          <a:prstGeom prst="rect">
            <a:avLst/>
          </a:prstGeom>
          <a:ln>
            <a:noFill/>
          </a:ln>
          <a:effectLst>
            <a:outerShdw blurRad="292100" dist="138988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1" name="CustomShape 8"/>
          <p:cNvSpPr/>
          <p:nvPr/>
        </p:nvSpPr>
        <p:spPr>
          <a:xfrm>
            <a:off x="5282214" y="296280"/>
            <a:ext cx="3412866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i="1" strike="noStrike" spc="-1" dirty="0">
                <a:solidFill>
                  <a:srgbClr val="586EA6"/>
                </a:solidFill>
                <a:latin typeface="Candara"/>
                <a:ea typeface="DejaVu Sans"/>
              </a:rPr>
              <a:t>Normalización</a:t>
            </a:r>
            <a:r>
              <a:rPr lang="en-US" sz="2400" b="1" i="1" spc="-1" dirty="0">
                <a:solidFill>
                  <a:srgbClr val="586EA6"/>
                </a:solidFill>
                <a:latin typeface="Candara"/>
                <a:ea typeface="DejaVu Sans"/>
              </a:rPr>
              <a:t> </a:t>
            </a:r>
            <a:r>
              <a:rPr lang="en-US" sz="2400" b="1" i="1" strike="noStrike" spc="-1" dirty="0">
                <a:solidFill>
                  <a:srgbClr val="586EA6"/>
                </a:solidFill>
                <a:latin typeface="Candara"/>
                <a:ea typeface="DejaVu Sans"/>
              </a:rPr>
              <a:t>min-max</a:t>
            </a:r>
            <a:endParaRPr lang="en-US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13" name="CustomShape 2"/>
          <p:cNvSpPr/>
          <p:nvPr/>
        </p:nvSpPr>
        <p:spPr>
          <a:xfrm>
            <a:off x="304920" y="3618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i="1" strike="noStrike" spc="-1">
                <a:solidFill>
                  <a:srgbClr val="7D7D7D"/>
                </a:solidFill>
                <a:latin typeface="Candara"/>
                <a:ea typeface="Calibri"/>
              </a:rPr>
              <a:t>SAMPLE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14" name="CustomShape 3"/>
          <p:cNvSpPr/>
          <p:nvPr/>
        </p:nvSpPr>
        <p:spPr>
          <a:xfrm>
            <a:off x="304920" y="146592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i="1" strike="noStrike" spc="-1">
                <a:solidFill>
                  <a:srgbClr val="7D7D7D"/>
                </a:solidFill>
                <a:latin typeface="Candara"/>
                <a:ea typeface="DejaVu Sans"/>
              </a:rPr>
              <a:t>EXPLORE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15" name="CustomShape 4"/>
          <p:cNvSpPr/>
          <p:nvPr/>
        </p:nvSpPr>
        <p:spPr>
          <a:xfrm>
            <a:off x="304920" y="2700000"/>
            <a:ext cx="18547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i="1" strike="noStrike" spc="-1">
                <a:solidFill>
                  <a:srgbClr val="586EA6"/>
                </a:solidFill>
                <a:latin typeface="Candara"/>
                <a:ea typeface="Calibri"/>
              </a:rPr>
              <a:t>MODIFY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16" name="CustomShape 5"/>
          <p:cNvSpPr/>
          <p:nvPr/>
        </p:nvSpPr>
        <p:spPr>
          <a:xfrm>
            <a:off x="304920" y="393372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i="1" strike="noStrike" spc="-1">
                <a:solidFill>
                  <a:srgbClr val="7D7D7D"/>
                </a:solidFill>
                <a:latin typeface="Candara"/>
                <a:ea typeface="DejaVu Sans"/>
              </a:rPr>
              <a:t>MODEL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17" name="CustomShape 6"/>
          <p:cNvSpPr/>
          <p:nvPr/>
        </p:nvSpPr>
        <p:spPr>
          <a:xfrm>
            <a:off x="304920" y="50382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i="1" strike="noStrike" spc="-1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18" name="Imagen 2"/>
          <p:cNvPicPr/>
          <p:nvPr/>
        </p:nvPicPr>
        <p:blipFill>
          <a:blip r:embed="rId2"/>
          <a:srcRect b="67112"/>
          <a:stretch/>
        </p:blipFill>
        <p:spPr>
          <a:xfrm>
            <a:off x="2732400" y="1261080"/>
            <a:ext cx="9154080" cy="1845000"/>
          </a:xfrm>
          <a:prstGeom prst="rect">
            <a:avLst/>
          </a:prstGeom>
          <a:ln>
            <a:noFill/>
          </a:ln>
          <a:effectLst>
            <a:outerShdw blurRad="292100" dist="138988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9" name="CustomShape 7"/>
          <p:cNvSpPr/>
          <p:nvPr/>
        </p:nvSpPr>
        <p:spPr>
          <a:xfrm>
            <a:off x="7309800" y="3429000"/>
            <a:ext cx="360" cy="779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20" name="CustomShape 8"/>
          <p:cNvSpPr/>
          <p:nvPr/>
        </p:nvSpPr>
        <p:spPr>
          <a:xfrm>
            <a:off x="5078029" y="324978"/>
            <a:ext cx="3767972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i="1" strike="noStrike" spc="-1" dirty="0">
                <a:solidFill>
                  <a:srgbClr val="586EA6"/>
                </a:solidFill>
                <a:latin typeface="Candara"/>
                <a:ea typeface="DejaVu Sans"/>
              </a:rPr>
              <a:t>Normalización Z-score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121" name="Imagen 1"/>
          <p:cNvPicPr/>
          <p:nvPr/>
        </p:nvPicPr>
        <p:blipFill>
          <a:blip r:embed="rId3"/>
          <a:stretch/>
        </p:blipFill>
        <p:spPr>
          <a:xfrm>
            <a:off x="3866040" y="4569120"/>
            <a:ext cx="6886800" cy="1733040"/>
          </a:xfrm>
          <a:prstGeom prst="rect">
            <a:avLst/>
          </a:prstGeom>
          <a:ln>
            <a:noFill/>
          </a:ln>
          <a:effectLst>
            <a:outerShdw blurRad="292100" dist="138988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234</TotalTime>
  <Words>112</Words>
  <Application>Microsoft Office PowerPoint</Application>
  <PresentationFormat>Panorámica</PresentationFormat>
  <Paragraphs>88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2" baseType="lpstr">
      <vt:lpstr>Arial</vt:lpstr>
      <vt:lpstr>Calibri</vt:lpstr>
      <vt:lpstr>Candara</vt:lpstr>
      <vt:lpstr>DejaVu Sans</vt:lpstr>
      <vt:lpstr>Gill Sans MT</vt:lpstr>
      <vt:lpstr>Symbol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Arturo_Velillero Aguirre</dc:creator>
  <dc:description/>
  <cp:lastModifiedBy>Arturo_Velillero Aguirre</cp:lastModifiedBy>
  <cp:revision>40</cp:revision>
  <dcterms:created xsi:type="dcterms:W3CDTF">2019-05-06T13:05:36Z</dcterms:created>
  <dcterms:modified xsi:type="dcterms:W3CDTF">2019-05-11T14:45:53Z</dcterms:modified>
  <dc:language>es-ES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13</vt:i4>
  </property>
</Properties>
</file>